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45449399@qq.com" initials="6" lastIdx="1" clrIdx="0">
    <p:extLst>
      <p:ext uri="{19B8F6BF-5375-455C-9EA6-DF929625EA0E}">
        <p15:presenceInfo xmlns:p15="http://schemas.microsoft.com/office/powerpoint/2012/main" userId="b3b26910145cbe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1FAAA-95FF-FCD4-857C-11593544F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D858B7-0276-F5B9-513B-9DB786B3AE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6D612-3628-7234-73B2-0D672BC3E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C3693-BAF3-C07D-D476-A056CEDC0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4F92E4-8C8F-D8B4-1C32-80D628FD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43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BC22E-47CA-786F-01EB-439DC2F8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ADF6C3-737F-8260-7229-026324C3F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D9DEDA-9802-582D-ABB3-A816CB5A5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6FC321-82AA-1A8D-D1F4-A7A69DF1B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402206-6CEA-3729-4F5E-96B45B56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00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57709F-7C2C-7257-0F2C-DF7F6D28D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B11BB9-DDE2-2373-6CB0-8B9B38CB2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C40962-F51E-B974-2239-DBC4A247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33F7F2-1EFB-8F2F-4E81-4A1D539F5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EB6A4-AA2F-C436-409D-66724161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94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E46D5-BF98-A555-676D-FFC1FFD4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AC2D0C-1203-58F5-B751-A53CBFC39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EC739D-35A3-1D41-16DC-1FCF532F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63C97-3A26-47EE-803A-D69A269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924739-04A8-88ED-6FB4-E0D46D3C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00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0E645-31B0-FAA1-EC4F-62D167A23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C56FBC-40DA-C2AF-E04B-02772C14B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BA5871-9ED5-2B71-AF1D-35DE2B7A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F2F1F8-30C7-B681-82AD-15AD221C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544938-24D2-D6D6-1771-8346BB7C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27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F0CB3-AF40-2A2F-4AE0-6AC0ADDA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CCDBB-8CCF-9CC6-A33D-0E9FC6A9E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D655DB-DE8D-6220-12AE-5D3336344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EC8EC-94A1-92FE-7DAE-098A2212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10939F-BA85-C936-D997-1CCC9872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5AA443-BDBF-88C8-04D0-80FB3893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5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93E12-7250-2111-62AF-78F2205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1F6259-5003-CB18-5B55-1E1B67445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332BDC-4745-A78F-2033-16F51544E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76976B-672C-C3B3-E094-427BC29FD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711BAB-F385-EBD4-6855-E35D75904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C0A89B-BC05-9BF5-EEB5-FEE28B5B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8E8165-9F9B-F058-C1B0-2A6C1971A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306AC2-FFC9-55D0-E8D0-52A9B090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82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E1D14-253B-3F01-8910-1D2B7633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5D9FCE-B085-60BB-7A3F-DC55BAB8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B1D17D-453C-3807-CC83-9B20290B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75217A-70F6-63DB-14C3-DB8DF2B4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55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8A22E2-2694-A2B6-B2A6-B1255D91E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E56890-17CD-EA47-C0C4-D576F3C1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AB0C8-9C5F-B0D0-B097-4CB5398B3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889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98DDD-023C-0A7F-B8C8-DA0D5506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9DAE1-924E-0F71-50A7-9FB8FC776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2645B9-10E3-B6F7-095D-7409200B5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AC3C4C-4146-57D9-E0D7-FF754066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272494-1401-4134-25D1-70CDCDAB2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0C709C-02AF-E261-79E9-83D27901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117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109F3-B7AA-3919-5E30-01A42923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B7F083-F1AE-FBAB-9A19-B02032AEE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EF0EBC-B432-777E-B669-5BFA60D43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0E3B47-77FB-CA42-A205-79461352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ECB1B4-483D-2CAA-CD54-5BBE15D0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BE4ABE-0ECE-B59B-207E-466F4B8B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31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759454-4F02-51EF-538E-CEBC3484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11F6FC-4CAF-3C58-BFCF-61EAFD2F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F837FE-BB35-B5EE-EC76-70AAD1980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DC71F-60B0-4C66-85C1-885D4F7A1701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29CE2-BEBF-5FBC-6A1E-33BC4616B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E9FEC-5508-8DBE-3550-F18C7C423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1D596-EE94-488B-BD75-B031A8A48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82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file:///C:\Users\64544\Desktop\&#24377;&#20024;&#24320;&#38144;.xls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3CC03-325D-0E48-9E03-A36149D5F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10.29</a:t>
            </a:r>
            <a:r>
              <a:rPr lang="zh-CN" altLang="en-US" dirty="0"/>
              <a:t>工程组会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89B580-559A-A100-1C9D-C4A8B119B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兼个人赛季理解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958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248A0-A4D1-69FF-C228-E6115323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牵制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0CEE44-7E58-CBDC-BD39-313368DC7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上岛（障碍块）：堵英雄 扬了对面银矿</a:t>
            </a:r>
          </a:p>
        </p:txBody>
      </p:sp>
    </p:spTree>
    <p:extLst>
      <p:ext uri="{BB962C8B-B14F-4D97-AF65-F5344CB8AC3E}">
        <p14:creationId xmlns:p14="http://schemas.microsoft.com/office/powerpoint/2010/main" val="350356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2934D-8506-C6CB-7A63-77D1906F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2EE14284-AC73-99A5-9F02-E48B35722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865799"/>
              </p:ext>
            </p:extLst>
          </p:nvPr>
        </p:nvGraphicFramePr>
        <p:xfrm>
          <a:off x="3833769" y="897622"/>
          <a:ext cx="7608815" cy="5633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5966">
                  <a:extLst>
                    <a:ext uri="{9D8B030D-6E8A-4147-A177-3AD203B41FA5}">
                      <a16:colId xmlns:a16="http://schemas.microsoft.com/office/drawing/2014/main" val="2402248859"/>
                    </a:ext>
                  </a:extLst>
                </a:gridCol>
                <a:gridCol w="2535966">
                  <a:extLst>
                    <a:ext uri="{9D8B030D-6E8A-4147-A177-3AD203B41FA5}">
                      <a16:colId xmlns:a16="http://schemas.microsoft.com/office/drawing/2014/main" val="3179745250"/>
                    </a:ext>
                  </a:extLst>
                </a:gridCol>
                <a:gridCol w="2536883">
                  <a:extLst>
                    <a:ext uri="{9D8B030D-6E8A-4147-A177-3AD203B41FA5}">
                      <a16:colId xmlns:a16="http://schemas.microsoft.com/office/drawing/2014/main" val="2536749101"/>
                    </a:ext>
                  </a:extLst>
                </a:gridCol>
              </a:tblGrid>
              <a:tr h="446979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任务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需求分析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结构设计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5825296"/>
                  </a:ext>
                </a:extLst>
              </a:tr>
              <a:tr h="1947592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兑矿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适应第四级兑换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zh-CN" sz="1600" kern="100">
                          <a:effectLst/>
                        </a:rPr>
                        <a:t>不超尺寸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zh-CN" sz="1600" kern="100">
                          <a:effectLst/>
                        </a:rPr>
                        <a:t>对位时不晃动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六轴机械臂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zh-CN" sz="1600" kern="100">
                          <a:effectLst/>
                        </a:rPr>
                        <a:t>限位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zh-CN" sz="1600" kern="100">
                          <a:effectLst/>
                        </a:rPr>
                        <a:t>连接刚度大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7754301"/>
                  </a:ext>
                </a:extLst>
              </a:tr>
              <a:tr h="1687689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取矿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夹爪？吸盘？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zh-CN" sz="1600" kern="100">
                          <a:effectLst/>
                        </a:rPr>
                        <a:t>高度？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8376109"/>
                  </a:ext>
                </a:extLst>
              </a:tr>
              <a:tr h="349298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救援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稳定拖拽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7290598"/>
                  </a:ext>
                </a:extLst>
              </a:tr>
              <a:tr h="636598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牵制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夹取障碍块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zh-CN" sz="1600" kern="100">
                          <a:effectLst/>
                        </a:rPr>
                        <a:t>爬上障碍块斜坡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3753378"/>
                  </a:ext>
                </a:extLst>
              </a:tr>
              <a:tr h="565126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稳定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kern="100" dirty="0">
                          <a:effectLst/>
                        </a:rPr>
                        <a:t>不翻车</a:t>
                      </a:r>
                      <a:r>
                        <a:rPr lang="en-US" sz="1600" kern="100" dirty="0">
                          <a:effectLst/>
                        </a:rPr>
                        <a:t> </a:t>
                      </a:r>
                    </a:p>
                    <a:p>
                      <a:pPr algn="just"/>
                      <a:r>
                        <a:rPr lang="zh-CN" altLang="en-US" sz="1600" kern="100" dirty="0">
                          <a:effectLst/>
                        </a:rPr>
                        <a:t>翻车站起来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3292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35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83C03-DCC6-1C9F-3491-38DE31D08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方案讨论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9D798E-6CDB-FD13-287D-769D7EBD1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58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4BBA8-8ACE-D59D-1322-51EB101C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时间线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591BFD3-8F22-2B40-E628-AC33A021B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0073183"/>
              </p:ext>
            </p:extLst>
          </p:nvPr>
        </p:nvGraphicFramePr>
        <p:xfrm>
          <a:off x="1392573" y="1690688"/>
          <a:ext cx="10201012" cy="5179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792">
                  <a:extLst>
                    <a:ext uri="{9D8B030D-6E8A-4147-A177-3AD203B41FA5}">
                      <a16:colId xmlns:a16="http://schemas.microsoft.com/office/drawing/2014/main" val="1409504465"/>
                    </a:ext>
                  </a:extLst>
                </a:gridCol>
                <a:gridCol w="4415359">
                  <a:extLst>
                    <a:ext uri="{9D8B030D-6E8A-4147-A177-3AD203B41FA5}">
                      <a16:colId xmlns:a16="http://schemas.microsoft.com/office/drawing/2014/main" val="3519646677"/>
                    </a:ext>
                  </a:extLst>
                </a:gridCol>
                <a:gridCol w="2530726">
                  <a:extLst>
                    <a:ext uri="{9D8B030D-6E8A-4147-A177-3AD203B41FA5}">
                      <a16:colId xmlns:a16="http://schemas.microsoft.com/office/drawing/2014/main" val="772419347"/>
                    </a:ext>
                  </a:extLst>
                </a:gridCol>
                <a:gridCol w="2030135">
                  <a:extLst>
                    <a:ext uri="{9D8B030D-6E8A-4147-A177-3AD203B41FA5}">
                      <a16:colId xmlns:a16="http://schemas.microsoft.com/office/drawing/2014/main" val="2410286812"/>
                    </a:ext>
                  </a:extLst>
                </a:gridCol>
              </a:tblGrid>
              <a:tr h="4525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倒计时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节点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时间段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经济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6003103"/>
                  </a:ext>
                </a:extLst>
              </a:tr>
              <a:tr h="4525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7:00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比赛开始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+400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5247281"/>
                  </a:ext>
                </a:extLst>
              </a:tr>
              <a:tr h="4525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6:45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lang="zh-CN" altLang="en-US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号金矿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9156935"/>
                  </a:ext>
                </a:extLst>
              </a:tr>
              <a:tr h="4525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6:00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、</a:t>
                      </a:r>
                      <a:r>
                        <a:rPr lang="en-US" altLang="zh-CN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5</a:t>
                      </a:r>
                      <a:r>
                        <a:rPr lang="zh-CN" altLang="en-US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号金矿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前中期</a:t>
                      </a:r>
                      <a:endParaRPr lang="en-US" altLang="zh-CN" sz="24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小能量机关激活</a:t>
                      </a:r>
                      <a:endParaRPr lang="en-US" altLang="zh-CN" sz="24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（滚雪球）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+50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3864714"/>
                  </a:ext>
                </a:extLst>
              </a:tr>
              <a:tr h="4525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5:00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+50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7471949"/>
                  </a:ext>
                </a:extLst>
              </a:tr>
              <a:tr h="4525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4:00</a:t>
                      </a:r>
                      <a:endParaRPr lang="en-US" altLang="zh-CN" sz="24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zh-CN" altLang="en-US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、</a:t>
                      </a:r>
                      <a:r>
                        <a:rPr lang="en-US" altLang="zh-CN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</a:t>
                      </a:r>
                      <a:r>
                        <a:rPr lang="zh-CN" altLang="en-US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号金矿落下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0644199"/>
                  </a:ext>
                </a:extLst>
              </a:tr>
              <a:tr h="452555"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步兵英雄自然</a:t>
                      </a:r>
                      <a:r>
                        <a:rPr lang="en-US" altLang="zh-CN" sz="2400" u="none" strike="noStrike" dirty="0">
                          <a:effectLst/>
                        </a:rPr>
                        <a:t>2</a:t>
                      </a:r>
                      <a:r>
                        <a:rPr lang="zh-CN" altLang="en-US" sz="2400" u="none" strike="noStrike" dirty="0">
                          <a:effectLst/>
                        </a:rPr>
                        <a:t>级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7658140"/>
                  </a:ext>
                </a:extLst>
              </a:tr>
              <a:tr h="452555"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前哨站停转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107468"/>
                  </a:ext>
                </a:extLst>
              </a:tr>
              <a:tr h="4525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3:59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后期</a:t>
                      </a:r>
                    </a:p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大能量机关激活</a:t>
                      </a:r>
                      <a:endParaRPr lang="en-US" altLang="zh-CN" sz="24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（决胜团）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6439277"/>
                  </a:ext>
                </a:extLst>
              </a:tr>
              <a:tr h="4525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3:00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家园卫士（回血增加出门变快）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+50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050021"/>
                  </a:ext>
                </a:extLst>
              </a:tr>
              <a:tr h="4525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结束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后期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400" u="none" strike="noStrike" dirty="0">
                        <a:effectLst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3352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64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A5084-4FE8-E1A5-6C30-BD19C6FA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战术地位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7C1AB-9CB6-E23F-A7A9-F018D2DE0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兑矿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取矿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救援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牵制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5059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EB608-D99F-6873-686F-40B49A0B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649B6-BE7B-1086-1A30-8E0E2CF31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792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买弹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买活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空中支援 </a:t>
            </a:r>
          </a:p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回血 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空投</a:t>
            </a:r>
            <a:r>
              <a:rPr lang="en-US" altLang="zh-CN" sz="1800" dirty="0"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秒不在战斗状态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买弹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每局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比赛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中最多能获得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400+5*375+5*400+50*7=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4625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金币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折中，取金矿×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，银矿×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，以第三级算，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400+4*225+2*250+50*7=</a:t>
            </a:r>
            <a:r>
              <a:rPr lang="en-US" altLang="zh-CN" sz="1800" dirty="0">
                <a:highlight>
                  <a:srgbClr val="FFFF00"/>
                </a:highlight>
                <a:ea typeface="等线" panose="02010600030101010101" pitchFamily="2" charset="-122"/>
                <a:cs typeface="Times New Roman" panose="02020603050405020304" pitchFamily="18" charset="0"/>
              </a:rPr>
              <a:t>23</a:t>
            </a:r>
            <a:r>
              <a:rPr lang="en-US" altLang="zh-CN" sz="1800" dirty="0">
                <a:effectLst/>
                <a:highlight>
                  <a:srgbClr val="FFFF00"/>
                </a:highlight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zh-CN" sz="1800" dirty="0">
                <a:effectLst/>
                <a:highlight>
                  <a:srgbClr val="FFFF00"/>
                </a:highlight>
                <a:ea typeface="等线" panose="02010600030101010101" pitchFamily="2" charset="-122"/>
                <a:cs typeface="Times New Roman" panose="02020603050405020304" pitchFamily="18" charset="0"/>
              </a:rPr>
              <a:t>金币</a:t>
            </a:r>
            <a:endParaRPr lang="en-US" altLang="zh-CN" sz="1800" dirty="0">
              <a:highlight>
                <a:srgbClr val="FFFF00"/>
              </a:highlight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猜你想问：四级：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400+4*375+2*400+50*7=</a:t>
            </a:r>
            <a:r>
              <a:rPr lang="en-US" altLang="zh-CN" sz="1800" dirty="0">
                <a:effectLst/>
                <a:highlight>
                  <a:srgbClr val="FFFF00"/>
                </a:highlight>
                <a:ea typeface="等线" panose="02010600030101010101" pitchFamily="2" charset="-122"/>
                <a:cs typeface="Times New Roman" panose="02020603050405020304" pitchFamily="18" charset="0"/>
              </a:rPr>
              <a:t>3250</a:t>
            </a:r>
            <a:r>
              <a:rPr lang="zh-CN" altLang="en-US" sz="1800" dirty="0">
                <a:effectLst/>
                <a:highlight>
                  <a:srgbClr val="FFFF00"/>
                </a:highlight>
                <a:ea typeface="等线" panose="02010600030101010101" pitchFamily="2" charset="-122"/>
                <a:cs typeface="Times New Roman" panose="02020603050405020304" pitchFamily="18" charset="0"/>
              </a:rPr>
              <a:t>金币</a:t>
            </a:r>
            <a:endParaRPr lang="en-US" altLang="zh-CN" sz="1800" dirty="0">
              <a:effectLst/>
              <a:highlight>
                <a:srgbClr val="FFFF00"/>
              </a:highlight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  <a:hlinkClick r:id="rId2" action="ppaction://hlinkfile"/>
              </a:rPr>
              <a:t>上赛季四强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比赛粗略统计：每局弹丸开销约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金币</a:t>
            </a:r>
            <a:endParaRPr lang="en-US" altLang="zh-CN" sz="1800" dirty="0">
              <a:solidFill>
                <a:srgbClr val="FF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7:00-4:00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之间，哪怕只算初始和低保，钱都是比上个赛季要多的多的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比起上个赛季，无疑会更加激烈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9B9DEA-9D89-6F53-5A76-4E486AA5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312" y="270757"/>
            <a:ext cx="5641688" cy="28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2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5DC60-E883-6B35-188A-A60F3EF7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买活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9D7C17-8932-99D1-B331-E6F4422C7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lnSpcReduction="10000"/>
          </a:bodyPr>
          <a:lstStyle/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买活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【开始分钟数（取大的）×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100+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等级×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与复活条无关！！！只跟时间等级有关！！！！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复活条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=【10+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比赛开始时间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/10+20×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死亡数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】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可能打起来的时间点：</a:t>
            </a: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小能量机关后小团战（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），复活条为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买活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350~400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大能量机关后决胜团（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59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），复活条为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34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/54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买活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500~700</a:t>
            </a:r>
            <a:endParaRPr lang="en-US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kern="100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台</a:t>
            </a:r>
            <a:endParaRPr lang="en-US" altLang="zh-CN" sz="2000" kern="100" dirty="0">
              <a:solidFill>
                <a:srgbClr val="FF0000"/>
              </a:solidFill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000" kern="100" dirty="0">
              <a:solidFill>
                <a:srgbClr val="FF0000"/>
              </a:solidFill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上赛季四强比赛粗略统计：每局弹丸开销约为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金币</a:t>
            </a: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是否可以得出结论，多了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3-4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次买活？</a:t>
            </a:r>
          </a:p>
          <a:p>
            <a:endParaRPr lang="en-US" altLang="zh-CN" sz="3200" dirty="0"/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空中支援略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4F06DE-7E41-B627-BF52-7A51B632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05" y="811039"/>
            <a:ext cx="5281427" cy="3969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63CDCA-0A81-0B05-AE91-A9ABD305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228" y="5020514"/>
            <a:ext cx="6552772" cy="16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F7F25-06CA-DE92-D785-00AEAB27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4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回血 </a:t>
            </a:r>
            <a:r>
              <a:rPr lang="en-US" altLang="zh-CN" sz="4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4400" dirty="0">
                <a:ea typeface="等线" panose="02010600030101010101" pitchFamily="2" charset="-122"/>
                <a:cs typeface="Times New Roman" panose="02020603050405020304" pitchFamily="18" charset="0"/>
              </a:rPr>
              <a:t>空投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32207-F54F-717A-5C9E-74A499D8D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买血：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小能量机关后小团战（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买血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100-150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大能量机关后决胜团（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59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买血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200-300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相较而言性价比较低，目前仅考虑前期打完一波团立即飞坡偷袭使用（一不会受到干扰二有节省回家时间的需求）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打一波节奏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队</a:t>
            </a:r>
            <a:endParaRPr lang="en-US" altLang="zh-CN" sz="1800" kern="100" dirty="0">
              <a:effectLst/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空投：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两倍价格，小弹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金币大弹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300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金币打底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同上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共享兑换上限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1500/100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5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649A4-F4D7-3402-5584-AC559547D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兑矿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3AFBAC-C78E-7F97-E2F5-F43E48123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差值：</a:t>
            </a:r>
            <a:r>
              <a:rPr lang="en-US" altLang="zh-CN" sz="2000" dirty="0"/>
              <a:t>25</a:t>
            </a:r>
            <a:r>
              <a:rPr lang="zh-CN" altLang="en-US" sz="2000" dirty="0"/>
              <a:t>、</a:t>
            </a:r>
            <a:r>
              <a:rPr lang="en-US" altLang="zh-CN" sz="2000" dirty="0"/>
              <a:t>50</a:t>
            </a:r>
            <a:r>
              <a:rPr lang="zh-CN" altLang="en-US" sz="2000" dirty="0"/>
              <a:t>、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75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150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如何理解前期的</a:t>
            </a:r>
            <a:r>
              <a:rPr lang="en-US" altLang="zh-CN" sz="2000" dirty="0"/>
              <a:t>400</a:t>
            </a:r>
            <a:r>
              <a:rPr lang="zh-CN" altLang="en-US" sz="2000" dirty="0"/>
              <a:t>块</a:t>
            </a:r>
            <a:endParaRPr lang="en-US" altLang="zh-CN" sz="2000" dirty="0"/>
          </a:p>
          <a:p>
            <a:r>
              <a:rPr lang="zh-CN" altLang="en-US" sz="2000" dirty="0"/>
              <a:t>比起原来</a:t>
            </a:r>
            <a:r>
              <a:rPr lang="en-US" altLang="zh-CN" sz="2000" dirty="0"/>
              <a:t>4min</a:t>
            </a:r>
            <a:r>
              <a:rPr lang="zh-CN" altLang="en-US" sz="2000" dirty="0"/>
              <a:t>的时候钱都是更多的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7598A-52C7-BC9C-B55C-E7AE8304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961" y="73107"/>
            <a:ext cx="7990261" cy="3235161"/>
          </a:xfrm>
          <a:prstGeom prst="rect">
            <a:avLst/>
          </a:prstGeom>
        </p:spPr>
      </p:pic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6365BECF-EDEC-3FAB-A79E-EE1FDABB79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213028"/>
              </p:ext>
            </p:extLst>
          </p:nvPr>
        </p:nvGraphicFramePr>
        <p:xfrm>
          <a:off x="6972065" y="3429000"/>
          <a:ext cx="4764946" cy="3306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107">
                  <a:extLst>
                    <a:ext uri="{9D8B030D-6E8A-4147-A177-3AD203B41FA5}">
                      <a16:colId xmlns:a16="http://schemas.microsoft.com/office/drawing/2014/main" val="1409504465"/>
                    </a:ext>
                  </a:extLst>
                </a:gridCol>
                <a:gridCol w="2062437">
                  <a:extLst>
                    <a:ext uri="{9D8B030D-6E8A-4147-A177-3AD203B41FA5}">
                      <a16:colId xmlns:a16="http://schemas.microsoft.com/office/drawing/2014/main" val="3519646677"/>
                    </a:ext>
                  </a:extLst>
                </a:gridCol>
                <a:gridCol w="1182115">
                  <a:extLst>
                    <a:ext uri="{9D8B030D-6E8A-4147-A177-3AD203B41FA5}">
                      <a16:colId xmlns:a16="http://schemas.microsoft.com/office/drawing/2014/main" val="772419347"/>
                    </a:ext>
                  </a:extLst>
                </a:gridCol>
                <a:gridCol w="948287">
                  <a:extLst>
                    <a:ext uri="{9D8B030D-6E8A-4147-A177-3AD203B41FA5}">
                      <a16:colId xmlns:a16="http://schemas.microsoft.com/office/drawing/2014/main" val="2410286812"/>
                    </a:ext>
                  </a:extLst>
                </a:gridCol>
              </a:tblGrid>
              <a:tr h="57701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倒计时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节点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时间段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经济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6003103"/>
                  </a:ext>
                </a:extLst>
              </a:tr>
              <a:tr h="1956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7:00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比赛开始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+400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5247281"/>
                  </a:ext>
                </a:extLst>
              </a:tr>
              <a:tr h="265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6:45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号金矿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9156935"/>
                  </a:ext>
                </a:extLst>
              </a:tr>
              <a:tr h="1956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6:00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5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号金矿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小能量机关激活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+50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3864714"/>
                  </a:ext>
                </a:extLst>
              </a:tr>
              <a:tr h="1956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5:00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+50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7471949"/>
                  </a:ext>
                </a:extLst>
              </a:tr>
              <a:tr h="3863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4:00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号金矿落下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0644199"/>
                  </a:ext>
                </a:extLst>
              </a:tr>
              <a:tr h="386329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步兵英雄自然</a:t>
                      </a:r>
                      <a:r>
                        <a:rPr lang="en-US" altLang="zh-CN" sz="1400" u="none" strike="noStrike" dirty="0">
                          <a:effectLst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</a:rPr>
                        <a:t>级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7658140"/>
                  </a:ext>
                </a:extLst>
              </a:tr>
              <a:tr h="195648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前哨站停转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107468"/>
                  </a:ext>
                </a:extLst>
              </a:tr>
              <a:tr h="1956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3:59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大能量机关激活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6439277"/>
                  </a:ext>
                </a:extLst>
              </a:tr>
              <a:tr h="577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3:00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家园卫士（回血增加出门变快）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+50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05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65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0F8A6-F831-7BDE-E21D-49D69F5B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791659982-1-208">
            <a:hlinkClick r:id="" action="ppaction://media"/>
            <a:extLst>
              <a:ext uri="{FF2B5EF4-FFF2-40B4-BE49-F238E27FC236}">
                <a16:creationId xmlns:a16="http://schemas.microsoft.com/office/drawing/2014/main" id="{79A2AE1E-8A91-886B-5D71-8FF6D50E90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6600" y="254000"/>
            <a:ext cx="5162550" cy="6500813"/>
          </a:xfrm>
        </p:spPr>
      </p:pic>
    </p:spTree>
    <p:extLst>
      <p:ext uri="{BB962C8B-B14F-4D97-AF65-F5344CB8AC3E}">
        <p14:creationId xmlns:p14="http://schemas.microsoft.com/office/powerpoint/2010/main" val="98994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62E3C-99CB-BE19-F2C4-51D86BFA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救援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2E01D-8A39-5F74-276D-83314ED40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574"/>
            <a:ext cx="10515600" cy="519278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（买活）钱</a:t>
            </a:r>
            <a:r>
              <a:rPr lang="en-US" altLang="zh-CN" sz="2400" dirty="0"/>
              <a:t>+10s</a:t>
            </a:r>
            <a:r>
              <a:rPr lang="zh-CN" altLang="en-US" sz="2400" dirty="0"/>
              <a:t>控制区跑回泉水发射重连</a:t>
            </a:r>
            <a:r>
              <a:rPr lang="en-US" altLang="zh-CN" sz="2400" dirty="0"/>
              <a:t>+10s</a:t>
            </a:r>
            <a:r>
              <a:rPr lang="zh-CN" altLang="en-US" sz="2400" dirty="0"/>
              <a:t>跑回来</a:t>
            </a:r>
            <a:endParaRPr lang="en-US" altLang="zh-CN" sz="2400" dirty="0"/>
          </a:p>
          <a:p>
            <a:r>
              <a:rPr lang="zh-CN" altLang="en-US" sz="2400" dirty="0"/>
              <a:t>（救援）从事故多发区拖到泉水估计为</a:t>
            </a:r>
            <a:r>
              <a:rPr lang="en-US" altLang="zh-CN" sz="2400" dirty="0"/>
              <a:t>20s+1/4</a:t>
            </a:r>
            <a:r>
              <a:rPr lang="zh-CN" altLang="en-US" sz="2400" dirty="0"/>
              <a:t>复活条</a:t>
            </a:r>
            <a:r>
              <a:rPr lang="en-US" altLang="zh-CN" sz="2400" dirty="0"/>
              <a:t>+</a:t>
            </a:r>
            <a:r>
              <a:rPr lang="zh-CN" altLang="en-US" sz="2400" dirty="0"/>
              <a:t>前中期回满血需另</a:t>
            </a:r>
            <a:r>
              <a:rPr lang="en-US" altLang="zh-CN" sz="2400" dirty="0"/>
              <a:t>9s</a:t>
            </a:r>
            <a:r>
              <a:rPr lang="zh-CN" altLang="en-US" sz="2400" dirty="0"/>
              <a:t>，后期需</a:t>
            </a:r>
            <a:r>
              <a:rPr lang="en-US" altLang="zh-CN" sz="2400" dirty="0"/>
              <a:t>4s	+10s</a:t>
            </a:r>
            <a:r>
              <a:rPr lang="zh-CN" altLang="en-US" sz="2400" dirty="0"/>
              <a:t>跑回来</a:t>
            </a:r>
            <a:endParaRPr lang="en-US" altLang="zh-CN" sz="2400" dirty="0"/>
          </a:p>
          <a:p>
            <a:r>
              <a:rPr lang="zh-CN" altLang="en-US" sz="2400" dirty="0"/>
              <a:t>（等）复活条</a:t>
            </a:r>
            <a:r>
              <a:rPr lang="en-US" altLang="zh-CN" sz="2400" dirty="0"/>
              <a:t>+ 10s</a:t>
            </a:r>
            <a:r>
              <a:rPr lang="zh-CN" altLang="en-US" sz="2400" dirty="0"/>
              <a:t>跑回泉水发射重连</a:t>
            </a:r>
            <a:r>
              <a:rPr lang="en-US" altLang="zh-CN" sz="2400" dirty="0"/>
              <a:t>+</a:t>
            </a:r>
            <a:r>
              <a:rPr lang="zh-CN" altLang="en-US" sz="2400" dirty="0"/>
              <a:t>前中期回满血需另</a:t>
            </a:r>
            <a:r>
              <a:rPr lang="en-US" altLang="zh-CN" sz="2400" dirty="0"/>
              <a:t>9s</a:t>
            </a:r>
            <a:r>
              <a:rPr lang="zh-CN" altLang="en-US" sz="2400" dirty="0"/>
              <a:t>，后期需</a:t>
            </a:r>
            <a:r>
              <a:rPr lang="en-US" altLang="zh-CN" sz="2400" dirty="0"/>
              <a:t>4s	</a:t>
            </a:r>
            <a:r>
              <a:rPr lang="en-US" altLang="zh-CN" sz="2000" dirty="0"/>
              <a:t>+10s</a:t>
            </a:r>
            <a:r>
              <a:rPr lang="zh-CN" altLang="en-US" sz="2000" dirty="0"/>
              <a:t>跑回来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400" dirty="0">
                <a:highlight>
                  <a:srgbClr val="FFFF00"/>
                </a:highlight>
              </a:rPr>
              <a:t>*</a:t>
            </a:r>
            <a:r>
              <a:rPr lang="zh-CN" altLang="en-US" sz="2400" dirty="0">
                <a:highlight>
                  <a:srgbClr val="FFFF00"/>
                </a:highlight>
              </a:rPr>
              <a:t>有工程救援的时间成本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小能量机关后小团战（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复活条为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买活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350~400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大能量机关后决胜团（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59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），复活条为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34</a:t>
            </a:r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/54</a:t>
            </a:r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买活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500~700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钱：买活</a:t>
            </a:r>
            <a:r>
              <a:rPr lang="en-US" altLang="zh-CN" sz="2400" dirty="0"/>
              <a:t>(350/600)&gt;</a:t>
            </a:r>
            <a:r>
              <a:rPr lang="zh-CN" altLang="en-US" sz="2400" dirty="0"/>
              <a:t>救援</a:t>
            </a:r>
            <a:r>
              <a:rPr lang="en-US" altLang="zh-CN" sz="2400" dirty="0"/>
              <a:t>=</a:t>
            </a:r>
            <a:r>
              <a:rPr lang="zh-CN" altLang="en-US" sz="2400" dirty="0"/>
              <a:t>等</a:t>
            </a:r>
            <a:r>
              <a:rPr lang="en-US" altLang="zh-CN" sz="2400" dirty="0"/>
              <a:t>(</a:t>
            </a:r>
            <a:r>
              <a:rPr lang="zh-CN" altLang="en-US" sz="2400" dirty="0"/>
              <a:t>无</a:t>
            </a:r>
            <a:r>
              <a:rPr lang="en-US" altLang="zh-CN" sz="2400" dirty="0"/>
              <a:t>/</a:t>
            </a:r>
            <a:r>
              <a:rPr lang="zh-CN" altLang="en-US" sz="2400" dirty="0"/>
              <a:t>无</a:t>
            </a:r>
            <a:r>
              <a:rPr lang="en-US" altLang="zh-CN" sz="2400" dirty="0"/>
              <a:t>)</a:t>
            </a:r>
          </a:p>
          <a:p>
            <a:r>
              <a:rPr lang="zh-CN" altLang="en-US" sz="2400" dirty="0"/>
              <a:t>时间：等</a:t>
            </a:r>
            <a:r>
              <a:rPr lang="en-US" altLang="zh-CN" sz="2400" dirty="0"/>
              <a:t>&gt;</a:t>
            </a:r>
            <a:r>
              <a:rPr lang="zh-CN" altLang="en-US" sz="2400" dirty="0"/>
              <a:t>救援≈</a:t>
            </a:r>
            <a:r>
              <a:rPr lang="en-US" altLang="zh-CN" sz="2400" dirty="0"/>
              <a:t>0.5</a:t>
            </a:r>
            <a:r>
              <a:rPr lang="zh-CN" altLang="en-US" sz="2400" dirty="0"/>
              <a:t>买活</a:t>
            </a:r>
          </a:p>
        </p:txBody>
      </p:sp>
    </p:spTree>
    <p:extLst>
      <p:ext uri="{BB962C8B-B14F-4D97-AF65-F5344CB8AC3E}">
        <p14:creationId xmlns:p14="http://schemas.microsoft.com/office/powerpoint/2010/main" val="538266081"/>
      </p:ext>
    </p:extLst>
  </p:cSld>
  <p:clrMapOvr>
    <a:masterClrMapping/>
  </p:clrMapOvr>
</p:sld>
</file>

<file path=ppt/theme/theme1.xml><?xml version="1.0" encoding="utf-8"?>
<a:theme xmlns:a="http://schemas.openxmlformats.org/drawingml/2006/main" name="R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M" id="{A280756E-E8E4-462C-8BA3-904B1C0E45B4}" vid="{C6569107-DB50-4C45-BAB4-7A22CAA21E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RM</Template>
  <TotalTime>372</TotalTime>
  <Words>766</Words>
  <Application>Microsoft Office PowerPoint</Application>
  <PresentationFormat>宽屏</PresentationFormat>
  <Paragraphs>144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RM</vt:lpstr>
      <vt:lpstr>10.29工程组会</vt:lpstr>
      <vt:lpstr>时间线</vt:lpstr>
      <vt:lpstr>战术地位</vt:lpstr>
      <vt:lpstr>经济</vt:lpstr>
      <vt:lpstr>2.买活</vt:lpstr>
      <vt:lpstr>4.回血 5.空投</vt:lpstr>
      <vt:lpstr>兑矿</vt:lpstr>
      <vt:lpstr>PowerPoint 演示文稿</vt:lpstr>
      <vt:lpstr>救援</vt:lpstr>
      <vt:lpstr>牵制</vt:lpstr>
      <vt:lpstr>需求分析</vt:lpstr>
      <vt:lpstr>方案讨论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645449399@qq.com</dc:creator>
  <cp:lastModifiedBy>645449399@qq.com</cp:lastModifiedBy>
  <cp:revision>6</cp:revision>
  <dcterms:created xsi:type="dcterms:W3CDTF">2022-10-29T00:13:47Z</dcterms:created>
  <dcterms:modified xsi:type="dcterms:W3CDTF">2022-10-29T10:57:30Z</dcterms:modified>
</cp:coreProperties>
</file>